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83"/>
  </p:notesMasterIdLst>
  <p:sldIdLst>
    <p:sldId id="256" r:id="rId2"/>
    <p:sldId id="419" r:id="rId3"/>
    <p:sldId id="420" r:id="rId4"/>
    <p:sldId id="400" r:id="rId5"/>
    <p:sldId id="381" r:id="rId6"/>
    <p:sldId id="402" r:id="rId7"/>
    <p:sldId id="403" r:id="rId8"/>
    <p:sldId id="323" r:id="rId9"/>
    <p:sldId id="324" r:id="rId10"/>
    <p:sldId id="325" r:id="rId11"/>
    <p:sldId id="326" r:id="rId12"/>
    <p:sldId id="342" r:id="rId13"/>
    <p:sldId id="334" r:id="rId14"/>
    <p:sldId id="340" r:id="rId15"/>
    <p:sldId id="335" r:id="rId16"/>
    <p:sldId id="336" r:id="rId17"/>
    <p:sldId id="337" r:id="rId18"/>
    <p:sldId id="338" r:id="rId19"/>
    <p:sldId id="339" r:id="rId20"/>
    <p:sldId id="341" r:id="rId21"/>
    <p:sldId id="344" r:id="rId22"/>
    <p:sldId id="331" r:id="rId23"/>
    <p:sldId id="383" r:id="rId24"/>
    <p:sldId id="399" r:id="rId25"/>
    <p:sldId id="379" r:id="rId26"/>
    <p:sldId id="384" r:id="rId27"/>
    <p:sldId id="385" r:id="rId28"/>
    <p:sldId id="382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43" r:id="rId38"/>
    <p:sldId id="330" r:id="rId39"/>
    <p:sldId id="374" r:id="rId40"/>
    <p:sldId id="375" r:id="rId41"/>
    <p:sldId id="376" r:id="rId42"/>
    <p:sldId id="347" r:id="rId43"/>
    <p:sldId id="348" r:id="rId44"/>
    <p:sldId id="351" r:id="rId45"/>
    <p:sldId id="346" r:id="rId46"/>
    <p:sldId id="349" r:id="rId47"/>
    <p:sldId id="377" r:id="rId48"/>
    <p:sldId id="358" r:id="rId49"/>
    <p:sldId id="333" r:id="rId50"/>
    <p:sldId id="332" r:id="rId51"/>
    <p:sldId id="350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04" r:id="rId60"/>
    <p:sldId id="405" r:id="rId61"/>
    <p:sldId id="406" r:id="rId62"/>
    <p:sldId id="407" r:id="rId63"/>
    <p:sldId id="409" r:id="rId64"/>
    <p:sldId id="352" r:id="rId65"/>
    <p:sldId id="353" r:id="rId66"/>
    <p:sldId id="411" r:id="rId67"/>
    <p:sldId id="354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398" r:id="rId81"/>
    <p:sldId id="41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C67"/>
    <a:srgbClr val="E3544C"/>
    <a:srgbClr val="EAE7D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2C95C-E6C5-47EE-A945-EBB416EE6C3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41387-0482-4AF6-9996-23A3E24C4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9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364769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2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113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46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1801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7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0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590" y="160020"/>
            <a:ext cx="11898630" cy="658368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143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405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56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ri.fr/perso/nrougier/teaching/matplotlib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nbviewer.jupyter.org/github/jakevdp/PythonDataScienceHandbook/blob/master/notebooks/04.00-Introduction-To-Matplotlib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bviewer.jupyter.org/github/jakevdp/PythonDataScienceHandbook/blob/master/notebooks/04.14-Visualization-With-Seaborn.ipynb" TargetMode="External"/><Relationship Id="rId2" Type="http://schemas.openxmlformats.org/officeDocument/2006/relationships/hyperlink" Target="https://github.com/rhiever/Data-Analysis-and-Machine-Learning-Projects/blob/master/example-data-science-notebook/Example%20Machine%20Learning%20Notebook.ipyn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deboybert/JSE_OkCupi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www.youtube.com/watch?v=jbkSRLYSoj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artonerd.blogspot.com/2014/08/the-reason-for-cartography.html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nbviewer.jupyter.org/github/jrjohansson/scientific-python-lectures/blob/master/Lecture-4-Matplotlib.ipynb" TargetMode="Externa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IVK0-SNUg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Applied Data Science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 smtClean="0"/>
              <a:t>DATa</a:t>
            </a:r>
            <a:r>
              <a:rPr lang="en-US" b="1" dirty="0" smtClean="0"/>
              <a:t>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Omri</a:t>
            </a:r>
            <a:r>
              <a:rPr lang="en-US" dirty="0" smtClean="0"/>
              <a:t> </a:t>
            </a:r>
            <a:r>
              <a:rPr lang="en-US" dirty="0" err="1" smtClean="0"/>
              <a:t>Allouche</a:t>
            </a:r>
            <a:endParaRPr lang="en-US" dirty="0" smtClean="0"/>
          </a:p>
          <a:p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7787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Colormaps</a:t>
            </a:r>
            <a:endParaRPr lang="he-IL" dirty="0"/>
          </a:p>
        </p:txBody>
      </p:sp>
      <p:pic>
        <p:nvPicPr>
          <p:cNvPr id="2050" name="Picture 2" descr="https://lh5.googleusercontent.com/Q7SV8U8zslhLkqBdSmKPb8fobsZOqk0Ww7wKfPMvXPQZNKG1sQFM2iGt3S3-28LluHsM5vTdKbEfz9g70-c6_06gPMmgW8241kQsijgHThQyYNRp6vchrMIkqx11qPPpcn_XGkpO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6"/>
          <a:stretch/>
        </p:blipFill>
        <p:spPr bwMode="auto">
          <a:xfrm>
            <a:off x="2702708" y="2301411"/>
            <a:ext cx="7398984" cy="36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28198" y="639633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u="sng" dirty="0" smtClean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Source: http</a:t>
            </a:r>
            <a:r>
              <a:rPr lang="en-US" sz="1400" u="sng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://www.labri.fr/perso/nrougier/teaching/matplotlib/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87985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very in-depth introduction to </a:t>
            </a:r>
            <a:r>
              <a:rPr lang="en-US" dirty="0" err="1" smtClean="0"/>
              <a:t>Matplotlib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nbviewer.jupyter.org/github/jakevdp/PythonDataScienceHandbook/blob/master/notebooks/04.00-Introduction-To-Matplotlib.ipynb</a:t>
            </a:r>
            <a:endParaRPr lang="en-US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68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420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90" y="2260315"/>
            <a:ext cx="2533650" cy="542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122" name="Picture 2" descr="../_images/distributions_8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38830"/>
            <a:ext cx="5678488" cy="39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1266" name="Picture 2" descr="../_images/seaborn-distplot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95" y="487399"/>
            <a:ext cx="5669872" cy="29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../_images/seaborn-distplot-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68" y="3518668"/>
            <a:ext cx="5638033" cy="325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84" y="3671192"/>
            <a:ext cx="4412697" cy="762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98" y="2237144"/>
            <a:ext cx="3152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rugplot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0"/>
            <a:ext cx="2943225" cy="381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distributions_10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01860"/>
            <a:ext cx="5678488" cy="4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# of Bins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170" name="Picture 2" descr="../_images/distributions_1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01860"/>
            <a:ext cx="5678488" cy="4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32" y="2251432"/>
            <a:ext cx="35718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198" name="Picture 6" descr="../_images/distributions_16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92" y="336282"/>
            <a:ext cx="46101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 – Kernel Density Estimation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41" y="2250040"/>
            <a:ext cx="4095750" cy="2447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196" name="Picture 4" descr="../_images/distributions_14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9" y="3377433"/>
            <a:ext cx="466725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32" y="4897349"/>
            <a:ext cx="3571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3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 – Change BW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2" y="2239767"/>
            <a:ext cx="3257550" cy="9429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9218" name="Picture 2" descr="../_images/distributions_22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26659"/>
            <a:ext cx="5678488" cy="397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52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QQ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42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089080"/>
            <a:ext cx="5678488" cy="46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46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– April 19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Submit solutions to the 2 notebooks under “Python Review”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 </a:t>
            </a:r>
            <a:r>
              <a:rPr lang="en-US" dirty="0">
                <a:hlinkClick r:id="rId2"/>
              </a:rPr>
              <a:t>Example Machine Learning Notebook</a:t>
            </a:r>
            <a:r>
              <a:rPr lang="en-US" dirty="0"/>
              <a:t> until Step 5 (Classification) – not including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>
                <a:hlinkClick r:id="rId3"/>
              </a:rPr>
              <a:t>Visualization with </a:t>
            </a:r>
            <a:r>
              <a:rPr lang="en-US" dirty="0" err="1" smtClean="0">
                <a:hlinkClick r:id="rId3"/>
              </a:rPr>
              <a:t>Seaborn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– Cumulative Distribution Function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7"/>
            <a:ext cx="3248025" cy="1133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2290" name="Picture 2" descr="enter image description her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69" y="1781175"/>
            <a:ext cx="46291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0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1"/>
            <a:ext cx="3409950" cy="9429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3314" name="Picture 2" descr="../_images/seaborn-boxplot-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0180"/>
            <a:ext cx="5678488" cy="44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904233" y="698642"/>
            <a:ext cx="1284270" cy="852756"/>
            <a:chOff x="6904233" y="698642"/>
            <a:chExt cx="1284270" cy="852756"/>
          </a:xfrm>
        </p:grpSpPr>
        <p:sp>
          <p:nvSpPr>
            <p:cNvPr id="6" name="TextBox 5"/>
            <p:cNvSpPr txBox="1"/>
            <p:nvPr/>
          </p:nvSpPr>
          <p:spPr>
            <a:xfrm>
              <a:off x="6904233" y="698642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Median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7417942" y="1078787"/>
              <a:ext cx="10274" cy="4726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464193" y="1446943"/>
            <a:ext cx="2436688" cy="923330"/>
            <a:chOff x="6904233" y="698642"/>
            <a:chExt cx="1284270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6904233" y="698642"/>
              <a:ext cx="1284270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Max OR 150% of IQR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417942" y="1078787"/>
              <a:ext cx="1624" cy="4948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9686817" y="2227779"/>
            <a:ext cx="1284270" cy="852756"/>
            <a:chOff x="6904233" y="698642"/>
            <a:chExt cx="1284270" cy="852756"/>
          </a:xfrm>
        </p:grpSpPr>
        <p:sp>
          <p:nvSpPr>
            <p:cNvPr id="15" name="TextBox 14"/>
            <p:cNvSpPr txBox="1"/>
            <p:nvPr/>
          </p:nvSpPr>
          <p:spPr>
            <a:xfrm>
              <a:off x="6904233" y="698642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Outliers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417942" y="1078787"/>
              <a:ext cx="10274" cy="4726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724453" y="696930"/>
            <a:ext cx="1284270" cy="844194"/>
            <a:chOff x="6996699" y="718208"/>
            <a:chExt cx="1284270" cy="803841"/>
          </a:xfrm>
        </p:grpSpPr>
        <p:sp>
          <p:nvSpPr>
            <p:cNvPr id="18" name="TextBox 17"/>
            <p:cNvSpPr txBox="1"/>
            <p:nvPr/>
          </p:nvSpPr>
          <p:spPr>
            <a:xfrm>
              <a:off x="6996699" y="718208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</a:rPr>
                <a:t>75%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7316911" y="1078787"/>
              <a:ext cx="214045" cy="4432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657635" y="705492"/>
            <a:ext cx="1308244" cy="897277"/>
            <a:chOff x="6996699" y="718208"/>
            <a:chExt cx="1308244" cy="854387"/>
          </a:xfrm>
        </p:grpSpPr>
        <p:sp>
          <p:nvSpPr>
            <p:cNvPr id="23" name="TextBox 22"/>
            <p:cNvSpPr txBox="1"/>
            <p:nvPr/>
          </p:nvSpPr>
          <p:spPr>
            <a:xfrm>
              <a:off x="6996699" y="718208"/>
              <a:ext cx="1284270" cy="35167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</a:rPr>
                <a:t>25%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530957" y="1078787"/>
              <a:ext cx="773986" cy="4938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9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residplot</a:t>
            </a:r>
            <a:r>
              <a:rPr lang="en-US" dirty="0" smtClean="0"/>
              <a:t> - Residuals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0"/>
            <a:ext cx="3800475" cy="2238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0" name="Picture 2" descr="../_images/residplo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46201"/>
            <a:ext cx="5678488" cy="413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65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6"/>
            <a:ext cx="4458984" cy="361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categorical_33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6868"/>
            <a:ext cx="5678488" cy="40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6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&amp; Leaf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4" y="2250040"/>
            <a:ext cx="4524375" cy="923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2530" name="Picture 2" descr="../../_images/stem_plot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39" y="1357308"/>
            <a:ext cx="5029210" cy="411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9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</a:t>
            </a:r>
            <a:endParaRPr lang="he-IL" dirty="0"/>
          </a:p>
        </p:txBody>
      </p:sp>
      <p:pic>
        <p:nvPicPr>
          <p:cNvPr id="2050" name="Picture 2" descr="There is no data that can be displayed in a pie chart, that cannot be displayed BETTER in some other type of chart. - John Tuke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2286000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18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</a:t>
            </a:r>
            <a:endParaRPr lang="he-I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938" y="3698767"/>
            <a:ext cx="4754562" cy="1197191"/>
          </a:xfrm>
          <a:prstGeom prst="rect">
            <a:avLst/>
          </a:prstGeom>
        </p:spPr>
      </p:pic>
      <p:pic>
        <p:nvPicPr>
          <p:cNvPr id="7170" name="Picture 2" descr="../../_images/pie_demo_feature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352314"/>
            <a:ext cx="4754562" cy="389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23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Chart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9081" y="3540125"/>
            <a:ext cx="3724275" cy="1514475"/>
          </a:xfrm>
          <a:prstGeom prst="rect">
            <a:avLst/>
          </a:prstGeom>
        </p:spPr>
      </p:pic>
      <p:pic>
        <p:nvPicPr>
          <p:cNvPr id="8194" name="Picture 2" descr="../../_images/polar_bar_demo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352314"/>
            <a:ext cx="4754562" cy="389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Bar Plot</a:t>
            </a:r>
            <a:endParaRPr lang="he-IL" dirty="0"/>
          </a:p>
        </p:txBody>
      </p:sp>
      <p:pic>
        <p:nvPicPr>
          <p:cNvPr id="5122" name="Picture 2" descr="Image result for seaborn stacked bar pl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94" y="2587625"/>
            <a:ext cx="4552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2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930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– April 26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[Apr 26] Perform EDA of the </a:t>
            </a:r>
            <a:r>
              <a:rPr lang="en-US" dirty="0" err="1"/>
              <a:t>OkCupid</a:t>
            </a:r>
            <a:r>
              <a:rPr lang="en-US" dirty="0"/>
              <a:t> dataset </a:t>
            </a:r>
            <a:r>
              <a:rPr lang="en-US" dirty="0">
                <a:hlinkClick r:id="rId2"/>
              </a:rPr>
              <a:t>https://github.com/rudeboybert/JSE_OkCupid</a:t>
            </a:r>
            <a:endParaRPr lang="en-US" dirty="0"/>
          </a:p>
          <a:p>
            <a:pPr marL="630936" lvl="1" indent="-457200"/>
            <a:r>
              <a:rPr lang="en-US" dirty="0"/>
              <a:t>Use </a:t>
            </a:r>
            <a:r>
              <a:rPr lang="en-US" dirty="0" err="1"/>
              <a:t>Jupyter</a:t>
            </a:r>
            <a:r>
              <a:rPr lang="en-US" dirty="0"/>
              <a:t> Notebook, combining markdown, code and graphs</a:t>
            </a:r>
          </a:p>
          <a:p>
            <a:pPr marL="630936" lvl="1" indent="-457200"/>
            <a:r>
              <a:rPr lang="en-US" dirty="0"/>
              <a:t>Use appropriate headings and sections</a:t>
            </a:r>
          </a:p>
          <a:p>
            <a:pPr marL="630936" lvl="1" indent="-457200"/>
            <a:r>
              <a:rPr lang="en-US" dirty="0"/>
              <a:t>Choose the best graph for the job</a:t>
            </a:r>
          </a:p>
          <a:p>
            <a:pPr marL="630936" lvl="1" indent="-457200"/>
            <a:r>
              <a:rPr lang="en-US" dirty="0"/>
              <a:t>Explain what the graph shows</a:t>
            </a:r>
          </a:p>
          <a:p>
            <a:pPr marL="630936" lvl="1" indent="-457200"/>
            <a:r>
              <a:rPr lang="en-US" dirty="0"/>
              <a:t>Submit notebook as a Pull Request. Name the file </a:t>
            </a:r>
            <a:r>
              <a:rPr lang="en-US" dirty="0" err="1" smtClean="0"/>
              <a:t>YOURID_YOURNAME_EDA_OkCupid.ipynb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58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lmplot</a:t>
            </a:r>
            <a:endParaRPr lang="he-IL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36" y="2241907"/>
            <a:ext cx="3219450" cy="381000"/>
          </a:xfrm>
          <a:prstGeom prst="rect">
            <a:avLst/>
          </a:prstGeom>
        </p:spPr>
      </p:pic>
      <p:pic>
        <p:nvPicPr>
          <p:cNvPr id="14338" name="Picture 2" descr="../_images/regression_12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9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Jitter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1" y="2239766"/>
            <a:ext cx="4191000" cy="37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7650" name="Picture 2" descr="../_images/regression_14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0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estimator instead of raw points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3" y="2250040"/>
            <a:ext cx="4743450" cy="352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8676" name="Picture 4" descr="../_images/regression_16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1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fit models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0"/>
            <a:ext cx="4876800" cy="5334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9698" name="Picture 2" descr="../_images/regression_23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58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../_images/regression_25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939" y="215989"/>
            <a:ext cx="33242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50" y="307583"/>
            <a:ext cx="4962525" cy="571500"/>
          </a:xfrm>
          <a:prstGeom prst="rect">
            <a:avLst/>
          </a:prstGeom>
        </p:spPr>
      </p:pic>
      <p:pic>
        <p:nvPicPr>
          <p:cNvPr id="30724" name="Picture 4" descr="../_images/regression_27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88" y="3502952"/>
            <a:ext cx="33242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64" y="3573266"/>
            <a:ext cx="49339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on other variables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1746" name="Picture 2" descr="../_images/regression_41_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3" y="2286000"/>
            <a:ext cx="464515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5" y="2284234"/>
            <a:ext cx="45624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3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As rows and columns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2770" name="Picture 2" descr="../_images/regression_44_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81" y="2286000"/>
            <a:ext cx="434567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07" y="2288996"/>
            <a:ext cx="38671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Plots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21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Factorplot</a:t>
            </a:r>
            <a:endParaRPr lang="he-IL" cap="non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31" name="Picture 7" descr="../_images/seaborn-factorplot-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5" y="1641639"/>
            <a:ext cx="4348857" cy="35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05" y="2254107"/>
            <a:ext cx="495497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Stripplot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3794" name="Picture 2" descr="../_images/categorical_9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9" y="2245169"/>
            <a:ext cx="38100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9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Snow &amp; The 1854 London Cholera Outbreak</a:t>
            </a:r>
            <a:endParaRPr lang="he-IL" dirty="0"/>
          </a:p>
        </p:txBody>
      </p:sp>
      <p:pic>
        <p:nvPicPr>
          <p:cNvPr id="23554" name="Picture 2" descr="Image result for john snow cholera outbrea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16" y="2286000"/>
            <a:ext cx="568450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63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Jitter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7"/>
            <a:ext cx="4781550" cy="3905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1986" name="Picture 2" descr="../_images/categorical_11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2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Swarmplot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1"/>
            <a:ext cx="4648200" cy="381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3010" name="Picture 2" descr="../_images/categorical_15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Factorplot</a:t>
            </a:r>
            <a:r>
              <a:rPr lang="en-US" dirty="0" smtClean="0"/>
              <a:t> – 3 categories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1"/>
            <a:ext cx="4429125" cy="571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6386" name="Picture 2" descr="../_images/seaborn-factorplot-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62734"/>
            <a:ext cx="5678488" cy="25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1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Factorplot</a:t>
            </a:r>
            <a:r>
              <a:rPr lang="en-US" dirty="0" smtClean="0"/>
              <a:t> – Multiple Values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7" y="2250040"/>
            <a:ext cx="4469258" cy="88126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7410" name="Picture 2" descr="../_images/seaborn-factorplot-5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87669"/>
            <a:ext cx="5678488" cy="34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6"/>
            <a:ext cx="4428162" cy="571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482" name="Picture 2" descr="../_images/seaborn-boxplot-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04774"/>
            <a:ext cx="5678488" cy="421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1"/>
            <a:ext cx="4362450" cy="5905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Combines a box plot with KDE</a:t>
            </a:r>
            <a:endParaRPr lang="he-IL" dirty="0"/>
          </a:p>
        </p:txBody>
      </p:sp>
      <p:pic>
        <p:nvPicPr>
          <p:cNvPr id="15362" name="Picture 2" descr="../_images/seaborn-factorplot-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5" y="1641639"/>
            <a:ext cx="4348857" cy="35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2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976"/>
          <a:stretch/>
        </p:blipFill>
        <p:spPr>
          <a:xfrm>
            <a:off x="452064" y="2229492"/>
            <a:ext cx="5024062" cy="1123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8434" name="Picture 2" descr="../_images/seaborn-factorplot-6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42323"/>
            <a:ext cx="5678488" cy="4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41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r>
              <a:rPr lang="en-US" dirty="0" smtClean="0"/>
              <a:t> with rugs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39766"/>
            <a:ext cx="4600575" cy="5524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4034" name="Picture 2" descr="../_images/categorical_29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89120"/>
            <a:ext cx="5678488" cy="4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4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tsplot</a:t>
            </a:r>
            <a:r>
              <a:rPr lang="en-US" cap="none" dirty="0" smtClean="0"/>
              <a:t> – Time Series</a:t>
            </a:r>
            <a:endParaRPr lang="he-IL" cap="non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3" y="2250040"/>
            <a:ext cx="4419600" cy="191452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29" name="Picture 5" descr="../_images/timeseries_from_datafram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34420"/>
            <a:ext cx="5678488" cy="416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1" y="2250040"/>
            <a:ext cx="4417888" cy="742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098" name="Picture 2" descr="../_images/seaborn-heatmap-4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0636"/>
            <a:ext cx="5678488" cy="408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 descr="http://www.azquotes.com/picture-quotes/quote-the-greatest-value-of-a-picture-is-when-it-forces-us-to-notice-what-we-never-expected-john-tukey-59-33-0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2286000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2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Clustermap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7" y="2250040"/>
            <a:ext cx="4457700" cy="9334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074" name="Picture 2" descr="../_images/seaborn-clustermap-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622" y="822325"/>
            <a:ext cx="5025243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presentation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2" y="2250041"/>
            <a:ext cx="4419600" cy="1876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9458" name="Picture 2" descr="../_images/seaborn-factorplot-7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41520"/>
            <a:ext cx="5678488" cy="294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61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BiVariate</a:t>
            </a:r>
            <a:r>
              <a:rPr lang="en-US" dirty="0" smtClean="0"/>
              <a:t> Distributions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224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Scatter Plot</a:t>
            </a:r>
            <a:endParaRPr lang="he-IL" dirty="0"/>
          </a:p>
        </p:txBody>
      </p:sp>
      <p:pic>
        <p:nvPicPr>
          <p:cNvPr id="1028" name="Picture 4" descr="../_images/distributions_30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29" y="822325"/>
            <a:ext cx="5147829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42" y="2266950"/>
            <a:ext cx="29622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8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Hexbin</a:t>
            </a:r>
            <a:r>
              <a:rPr lang="en-US" dirty="0" smtClean="0"/>
              <a:t>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0" name="Picture 2" descr="../_images/distributions_3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73" y="822325"/>
            <a:ext cx="5147741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7" y="2268855"/>
            <a:ext cx="42386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2263140"/>
            <a:ext cx="3819525" cy="37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074" name="Picture 2" descr="../_images/distributions_34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29" y="822325"/>
            <a:ext cx="5147829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7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 descr="../_images/distributions_4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18" y="822325"/>
            <a:ext cx="5228651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" y="2254567"/>
            <a:ext cx="2438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Variation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2263140"/>
            <a:ext cx="4229100" cy="733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122" name="Picture 2" descr="../_images/distributions_44_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13" y="822325"/>
            <a:ext cx="5177462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Variation 2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263140"/>
            <a:ext cx="4491990" cy="352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axis_grids_58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85788"/>
            <a:ext cx="5678488" cy="50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Guidelines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07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he-IL" dirty="0"/>
          </a:p>
        </p:txBody>
      </p:sp>
      <p:pic>
        <p:nvPicPr>
          <p:cNvPr id="3074" name="Picture 2" descr="Image result for anscombe'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16" y="2286000"/>
            <a:ext cx="553070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Know your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Tell a story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Answer </a:t>
            </a:r>
            <a:r>
              <a:rPr lang="en-US" dirty="0"/>
              <a:t>the “So what?” question. Have a specific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the right 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it simple. Less is </a:t>
            </a:r>
            <a:r>
              <a:rPr lang="en-US" dirty="0" smtClean="0"/>
              <a:t>more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Hans </a:t>
            </a:r>
            <a:r>
              <a:rPr lang="en-US" dirty="0" err="1"/>
              <a:t>Rosling's</a:t>
            </a:r>
            <a:r>
              <a:rPr lang="en-US" dirty="0"/>
              <a:t> 200 Countries, 200 Years, 4 Minutes - The Joy of Stats</a:t>
            </a:r>
            <a:endParaRPr lang="he-IL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6472" y="2286000"/>
            <a:ext cx="711519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Maximize the data-to-ink ratio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5 seconds rule</a:t>
            </a:r>
            <a:endParaRPr lang="he-IL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Prefer 2D over 3D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Prefer grayscale over color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583" y="470398"/>
            <a:ext cx="4038600" cy="3095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548" y="3590925"/>
            <a:ext cx="37052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074" name="Picture 2" descr="Although we often hear that data speak for themselves, their voices can be soft and sly - Frederick Mostell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2286000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Variables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36" y="3311387"/>
            <a:ext cx="8888065" cy="1971950"/>
          </a:xfrm>
        </p:spPr>
      </p:pic>
      <p:sp>
        <p:nvSpPr>
          <p:cNvPr id="7" name="Rectangle 6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Data Points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190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Schemes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52" y="2525465"/>
            <a:ext cx="8659433" cy="3543795"/>
          </a:xfrm>
        </p:spPr>
      </p:pic>
      <p:sp>
        <p:nvSpPr>
          <p:cNvPr id="6" name="Rectangle 5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Data Points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3479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visualization Examples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0567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24" y="847257"/>
            <a:ext cx="9685714" cy="5209524"/>
          </a:xfrm>
        </p:spPr>
      </p:pic>
      <p:sp>
        <p:nvSpPr>
          <p:cNvPr id="6" name="Rectangle 5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</a:t>
            </a:r>
            <a:r>
              <a:rPr lang="en-US" sz="1400" dirty="0"/>
              <a:t>Jonathan Cohn via Kenneth Field/</a:t>
            </a:r>
            <a:r>
              <a:rPr lang="en-US" sz="1400" dirty="0" err="1">
                <a:hlinkClick r:id="rId3"/>
              </a:rPr>
              <a:t>Cartonerd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443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bad data visualiz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3895" y="160338"/>
            <a:ext cx="6508973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4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.kinja-img.com/gawker-media/image/upload/18ymoihdko6qfp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25" y="426315"/>
            <a:ext cx="11898313" cy="605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4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anscombe’s</a:t>
            </a:r>
            <a:r>
              <a:rPr lang="en-US" dirty="0"/>
              <a:t> quartet</a:t>
            </a:r>
            <a:endParaRPr lang="he-IL" dirty="0"/>
          </a:p>
        </p:txBody>
      </p:sp>
      <p:pic>
        <p:nvPicPr>
          <p:cNvPr id="4098" name="Picture 2" descr="Image result for anscombe'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52" y="2286000"/>
            <a:ext cx="53636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21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.kinja-img.com/gawker-media/image/upload/18ymoix5wqv2mp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6248" y="160338"/>
            <a:ext cx="9564267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s://i.kinja-img.com/gawker-media/image/upload/18ymorqtvmccnj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0381" y="889794"/>
            <a:ext cx="60960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15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.kinja-img.com/gawker-media/image/upload/18ymos4n2x2xyj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0381" y="813594"/>
            <a:ext cx="6096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.kinja-img.com/gawker-media/image/upload/18ymogicl0cevp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8841" y="244051"/>
            <a:ext cx="7899082" cy="641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2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68.media.tumblr.com/762819c700b2fe789c62f01c6c9c3084/tumblr_onh82iERVC1sgh0voo1_12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663" y="1543050"/>
            <a:ext cx="10963436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0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68.media.tumblr.com/9ac866ffc03d484700709a0188c0f44c/tumblr_onbynvPCkV1sgh0voo1_12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9279" y="617220"/>
            <a:ext cx="7298206" cy="56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 four axis graph seems unlikely to improve health literacy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8819" y="160338"/>
            <a:ext cx="8559124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7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ested or asleep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738" y="617220"/>
            <a:ext cx="10079286" cy="56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1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rom this I glean:&#10;1) The US has no paid paternity leave, despite being the center of the universe.&#10;2) The UK, Denmark, Australia, Venezuela, and Kenya are all actually the same country.&#10;3) This really should have been a bar chart.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0053" y="160338"/>
            <a:ext cx="8036657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80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https://upload.wikimedia.org/wikipedia/commons/e/e9/Tokyo_historical_population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7519" y="2185194"/>
            <a:ext cx="61817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4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–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in class of </a:t>
            </a:r>
            <a:r>
              <a:rPr lang="en-US" dirty="0" smtClean="0">
                <a:hlinkClick r:id="rId2"/>
              </a:rPr>
              <a:t>a </a:t>
            </a:r>
            <a:r>
              <a:rPr lang="en-US" dirty="0" err="1" smtClean="0">
                <a:hlinkClick r:id="rId2"/>
              </a:rPr>
              <a:t>Jupyter</a:t>
            </a:r>
            <a:r>
              <a:rPr lang="en-US" dirty="0" smtClean="0">
                <a:hlinkClick r:id="rId2"/>
              </a:rPr>
              <a:t> Notebook</a:t>
            </a:r>
            <a:r>
              <a:rPr lang="en-US" dirty="0" smtClean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311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acebook analytics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25" y="602931"/>
            <a:ext cx="11898313" cy="56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1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Resource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www.youtube.com/watch?v=GIVK0-SNUgU</a:t>
            </a:r>
            <a:endParaRPr lang="en-US" dirty="0" smtClean="0"/>
          </a:p>
          <a:p>
            <a:r>
              <a:rPr lang="en-US" dirty="0" err="1"/>
              <a:t>Mehrdad</a:t>
            </a:r>
            <a:r>
              <a:rPr lang="en-US" dirty="0"/>
              <a:t> </a:t>
            </a:r>
            <a:r>
              <a:rPr lang="en-US" dirty="0" err="1"/>
              <a:t>Yazdani</a:t>
            </a:r>
            <a:r>
              <a:rPr lang="en-US" dirty="0"/>
              <a:t> | Using Exploratory Data Analysis to Discover </a:t>
            </a:r>
            <a:r>
              <a:rPr lang="en-US" dirty="0" smtClean="0"/>
              <a:t>Patterns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4139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6" name="Picture 2" descr="https://lh4.googleusercontent.com/OqOEfr1jLSsu0qSFmESzSiOYxIGetcRVwQJOxa8QJ_JlZkc1Nr__gDM9iP-APUuvXyybvdhYLU0GjIpZm1XS4X4fFYRgzRoPDfSTYPPPuYmV1dgBhD-2y7s289UPt3HxoJjaEO3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67" y="765425"/>
            <a:ext cx="4396737" cy="571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b2MqR1Y7OplPfW8rX-PZ2M58qXWWXTbFfjutYLkHd0_vtlxKUtSmHVKkksr5rHD-K3Cu6pVUn4I_ykCV-PicrAYiWcfkKE4l3jwvc0MDMG62u_4qDLkUvIh8WVFvFKzXTEz5LN8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818" y="991224"/>
            <a:ext cx="5924550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1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7016</TotalTime>
  <Words>371</Words>
  <Application>Microsoft Office PowerPoint</Application>
  <PresentationFormat>Widescreen</PresentationFormat>
  <Paragraphs>101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Calibri Light</vt:lpstr>
      <vt:lpstr>Levenim MT</vt:lpstr>
      <vt:lpstr>Tw Cen MT</vt:lpstr>
      <vt:lpstr>Tw Cen MT Condensed</vt:lpstr>
      <vt:lpstr>Wingdings 3</vt:lpstr>
      <vt:lpstr>Integral</vt:lpstr>
      <vt:lpstr>Applied Data Science DATa visualization</vt:lpstr>
      <vt:lpstr>Homework – April 19</vt:lpstr>
      <vt:lpstr>Homework – April 26</vt:lpstr>
      <vt:lpstr>John Snow &amp; The 1854 London Cholera Outbreak</vt:lpstr>
      <vt:lpstr>PowerPoint Presentation</vt:lpstr>
      <vt:lpstr>anscombe’s quartet</vt:lpstr>
      <vt:lpstr>anscombe’s quartet</vt:lpstr>
      <vt:lpstr>Data visualization – matplotlib</vt:lpstr>
      <vt:lpstr>PowerPoint Presentation</vt:lpstr>
      <vt:lpstr>Colormaps</vt:lpstr>
      <vt:lpstr>additional resource</vt:lpstr>
      <vt:lpstr>Univariate Distribution</vt:lpstr>
      <vt:lpstr>histogram</vt:lpstr>
      <vt:lpstr>Histogram</vt:lpstr>
      <vt:lpstr>rugplot</vt:lpstr>
      <vt:lpstr>change # of Bins</vt:lpstr>
      <vt:lpstr>KDE – Kernel Density Estimation</vt:lpstr>
      <vt:lpstr>KDE – Change BW</vt:lpstr>
      <vt:lpstr>QQ Plot</vt:lpstr>
      <vt:lpstr>CDF – Cumulative Distribution Function</vt:lpstr>
      <vt:lpstr>Boxplot</vt:lpstr>
      <vt:lpstr>residplot - Residuals</vt:lpstr>
      <vt:lpstr>Bar plot</vt:lpstr>
      <vt:lpstr>Stem &amp; Leaf</vt:lpstr>
      <vt:lpstr>Pie Chart</vt:lpstr>
      <vt:lpstr>Pie Chart</vt:lpstr>
      <vt:lpstr>Polar Chart</vt:lpstr>
      <vt:lpstr>Stacked Bar Plot</vt:lpstr>
      <vt:lpstr>Regression</vt:lpstr>
      <vt:lpstr>lmplot</vt:lpstr>
      <vt:lpstr>Adding Jitter</vt:lpstr>
      <vt:lpstr>Plot estimator instead of raw points</vt:lpstr>
      <vt:lpstr>Complex fit models</vt:lpstr>
      <vt:lpstr>PowerPoint Presentation</vt:lpstr>
      <vt:lpstr>Condition on other variables</vt:lpstr>
      <vt:lpstr>Condition As rows and columns</vt:lpstr>
      <vt:lpstr>Categorical Plots</vt:lpstr>
      <vt:lpstr>Factorplot</vt:lpstr>
      <vt:lpstr>Stripplot</vt:lpstr>
      <vt:lpstr>Adding Jitter</vt:lpstr>
      <vt:lpstr>Swarmplot</vt:lpstr>
      <vt:lpstr>Factorplot – 3 categories</vt:lpstr>
      <vt:lpstr>Factorplot – Multiple Values</vt:lpstr>
      <vt:lpstr>Boxplot</vt:lpstr>
      <vt:lpstr>Violinplot</vt:lpstr>
      <vt:lpstr>Violinplot</vt:lpstr>
      <vt:lpstr>Violinplot with rugs</vt:lpstr>
      <vt:lpstr>tsplot – Time Series</vt:lpstr>
      <vt:lpstr>Heatmap</vt:lpstr>
      <vt:lpstr>Clustermap</vt:lpstr>
      <vt:lpstr>Control presentation</vt:lpstr>
      <vt:lpstr>BiVariate Distributions</vt:lpstr>
      <vt:lpstr>Joint Scatter Plot</vt:lpstr>
      <vt:lpstr>Hexbin Plot</vt:lpstr>
      <vt:lpstr>KDE</vt:lpstr>
      <vt:lpstr>Pair Plot</vt:lpstr>
      <vt:lpstr>Pair Plot Variation</vt:lpstr>
      <vt:lpstr>Pair plot Variation 2</vt:lpstr>
      <vt:lpstr>Data visualization Guidelines</vt:lpstr>
      <vt:lpstr>data visualization</vt:lpstr>
      <vt:lpstr>Hans Rosling's 200 Countries, 200 Years, 4 Minutes - The Joy of Stats</vt:lpstr>
      <vt:lpstr>PowerPoint Presentation</vt:lpstr>
      <vt:lpstr>PowerPoint Presentation</vt:lpstr>
      <vt:lpstr>Visual Variables</vt:lpstr>
      <vt:lpstr>Color Schemes</vt:lpstr>
      <vt:lpstr>Poor visualization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Recommended Resource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otonomic</dc:creator>
  <cp:lastModifiedBy>Omri</cp:lastModifiedBy>
  <cp:revision>102</cp:revision>
  <dcterms:created xsi:type="dcterms:W3CDTF">2017-03-21T16:48:48Z</dcterms:created>
  <dcterms:modified xsi:type="dcterms:W3CDTF">2017-04-05T07:02:37Z</dcterms:modified>
</cp:coreProperties>
</file>